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5" r:id="rId8"/>
    <p:sldId id="263" r:id="rId9"/>
    <p:sldId id="261" r:id="rId10"/>
    <p:sldId id="264" r:id="rId11"/>
    <p:sldId id="284" r:id="rId12"/>
    <p:sldId id="267" r:id="rId13"/>
    <p:sldId id="269" r:id="rId14"/>
    <p:sldId id="270" r:id="rId15"/>
    <p:sldId id="271" r:id="rId16"/>
    <p:sldId id="272" r:id="rId17"/>
    <p:sldId id="275" r:id="rId18"/>
    <p:sldId id="277" r:id="rId19"/>
    <p:sldId id="276" r:id="rId20"/>
    <p:sldId id="278" r:id="rId21"/>
    <p:sldId id="283" r:id="rId22"/>
    <p:sldId id="279" r:id="rId23"/>
    <p:sldId id="280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4" r:id="rId34"/>
    <p:sldId id="297" r:id="rId35"/>
    <p:sldId id="296" r:id="rId36"/>
    <p:sldId id="298" r:id="rId37"/>
    <p:sldId id="299" r:id="rId38"/>
    <p:sldId id="281" r:id="rId39"/>
    <p:sldId id="2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0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6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9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3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3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7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7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7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1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3BDEA2A-6DEC-40F6-BC9D-BF05D7039FE1}" type="datetimeFigureOut">
              <a:rPr lang="en-US" smtClean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A058305D-FFCE-424D-8A72-80461A3359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  <p:sldLayoutId id="2147484527" r:id="rId13"/>
    <p:sldLayoutId id="2147484528" r:id="rId14"/>
    <p:sldLayoutId id="2147484529" r:id="rId15"/>
    <p:sldLayoutId id="2147484530" r:id="rId16"/>
    <p:sldLayoutId id="21474845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2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3.doc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452063"/>
            <a:ext cx="9307958" cy="15545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Major Case Study: COPD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258" y="4686300"/>
            <a:ext cx="10572000" cy="188867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Emily Brantley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Dietetic Intern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Andrews University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308" y="2006601"/>
            <a:ext cx="4279900" cy="255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017" y="2825087"/>
            <a:ext cx="4164254" cy="303596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/>
              <a:t>Bronchial Asthma</a:t>
            </a:r>
          </a:p>
          <a:p>
            <a:pPr lvl="0"/>
            <a:r>
              <a:rPr lang="en-US" dirty="0"/>
              <a:t>Adrenal Insufficiency</a:t>
            </a:r>
          </a:p>
          <a:p>
            <a:pPr lvl="0"/>
            <a:r>
              <a:rPr lang="en-US" dirty="0"/>
              <a:t>Coronary Artery Disease</a:t>
            </a:r>
          </a:p>
          <a:p>
            <a:pPr lvl="0"/>
            <a:r>
              <a:rPr lang="en-US" dirty="0"/>
              <a:t>Trachaeomalacia</a:t>
            </a:r>
          </a:p>
          <a:p>
            <a:pPr lvl="0"/>
            <a:r>
              <a:rPr lang="en-US" dirty="0"/>
              <a:t>Addison’s disease</a:t>
            </a:r>
          </a:p>
          <a:p>
            <a:pPr lvl="0"/>
            <a:r>
              <a:rPr lang="en-US" dirty="0" smtClean="0"/>
              <a:t>Hypothyroidism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786" y="2825087"/>
            <a:ext cx="4281951" cy="303596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/>
              <a:t>Bipolar Disorder</a:t>
            </a:r>
          </a:p>
          <a:p>
            <a:pPr lvl="0"/>
            <a:r>
              <a:rPr lang="en-US" dirty="0" smtClean="0"/>
              <a:t>Irritable Bowel syndrome</a:t>
            </a:r>
          </a:p>
          <a:p>
            <a:pPr lvl="0"/>
            <a:r>
              <a:rPr lang="en-US" dirty="0" smtClean="0"/>
              <a:t>Vascular stent placement</a:t>
            </a:r>
          </a:p>
          <a:p>
            <a:pPr lvl="0"/>
            <a:r>
              <a:rPr lang="en-US" dirty="0" smtClean="0"/>
              <a:t>Hyperlipidemia</a:t>
            </a:r>
          </a:p>
          <a:p>
            <a:pPr lvl="0"/>
            <a:r>
              <a:rPr lang="en-US" dirty="0" smtClean="0"/>
              <a:t>Hyperthyroidism</a:t>
            </a:r>
          </a:p>
          <a:p>
            <a:pPr lvl="0"/>
            <a:r>
              <a:rPr lang="en-US" dirty="0" smtClean="0"/>
              <a:t>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678146" cy="2677648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Present Medical Status </a:t>
            </a:r>
            <a:br>
              <a:rPr lang="en-US" dirty="0" smtClean="0"/>
            </a:br>
            <a:r>
              <a:rPr lang="en-US" dirty="0" smtClean="0"/>
              <a:t>and Treatment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Discussion of Disease Condition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2" y="2786742"/>
            <a:ext cx="10554574" cy="307205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COPD is the fourth leading cause of death in America. COPD is also more prevalent in women.</a:t>
            </a:r>
            <a:r>
              <a:rPr lang="en-US" baseline="30000" dirty="0" smtClean="0"/>
              <a:t>3&amp;4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primary risk factor in the development of COPD is smoking. </a:t>
            </a:r>
          </a:p>
          <a:p>
            <a:r>
              <a:rPr lang="en-US" dirty="0" smtClean="0"/>
              <a:t>Beyond the cessation of smoking, it has been shown that the inflammatory stress continues to damage the lung tissue. </a:t>
            </a:r>
          </a:p>
          <a:p>
            <a:pPr lvl="1"/>
            <a:r>
              <a:rPr lang="en-US" dirty="0" smtClean="0"/>
              <a:t>Other risk factors include air pollution, secondhand smoke, history of childhood infections, and occupational exposure to certain industrial pollutants.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Discussion of Disease Condition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8712" y="2732926"/>
            <a:ext cx="6369488" cy="349007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Although normal lung function gradually declines with age, individuals who are smokers have a more rapid decline—twice the rate of nonsmokers. </a:t>
            </a:r>
          </a:p>
          <a:p>
            <a:r>
              <a:rPr lang="en-US" dirty="0" smtClean="0"/>
              <a:t>Low body weight has also been shown to be a risk factor for the development of COPD even after adjusting for other potential risk factors including smoking and age.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Malnourished patients with COPD experience worsened respiratory muscle strength, decreased ventilator drive and response to hypoxia, and altered immune function.</a:t>
            </a:r>
            <a:r>
              <a:rPr lang="en-US" baseline="30000" dirty="0" smtClean="0"/>
              <a:t>1,5&amp;6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257296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73101"/>
            <a:ext cx="937990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Usual Treatment of the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83" y="2383604"/>
            <a:ext cx="11733087" cy="428432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An early and accurate diagnosis of COPD is the key to treatment.</a:t>
            </a:r>
          </a:p>
          <a:p>
            <a:r>
              <a:rPr lang="en-US" dirty="0" smtClean="0"/>
              <a:t>Quitting smoking is the single most important thing that can be done to help treat COPD.</a:t>
            </a:r>
            <a:r>
              <a:rPr lang="en-US" baseline="30000" dirty="0" smtClean="0"/>
              <a:t>7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The usual treatment of COPD is composed of four main goals for effective management:</a:t>
            </a:r>
          </a:p>
          <a:p>
            <a:r>
              <a:rPr lang="en-US" dirty="0" smtClean="0"/>
              <a:t>1.	Assess and monitor the disease</a:t>
            </a:r>
          </a:p>
          <a:p>
            <a:r>
              <a:rPr lang="en-US" dirty="0" smtClean="0"/>
              <a:t>2.	Reduce risk factors</a:t>
            </a:r>
          </a:p>
          <a:p>
            <a:r>
              <a:rPr lang="en-US" dirty="0" smtClean="0"/>
              <a:t>3.	Maintain stable COPD and respiratory status</a:t>
            </a:r>
          </a:p>
          <a:p>
            <a:r>
              <a:rPr lang="en-US" dirty="0" smtClean="0"/>
              <a:t>4.	Manage any exacerbations</a:t>
            </a:r>
          </a:p>
          <a:p>
            <a:r>
              <a:rPr lang="en-US" dirty="0" smtClean="0"/>
              <a:t>Once the disease progresses, rehabilitation programs along with oxygen therapy are used as treatment. </a:t>
            </a:r>
          </a:p>
          <a:p>
            <a:r>
              <a:rPr lang="en-US" dirty="0" smtClean="0"/>
              <a:t>Medications include bronchodilators, glucocorticosteroids, mucolytic agents, and antibiotics to treat infections. </a:t>
            </a:r>
          </a:p>
          <a:p>
            <a:r>
              <a:rPr lang="en-US" dirty="0" smtClean="0"/>
              <a:t>In cases where COPD may be advanced, there is an option for surgical intervention, such as a lung transplant.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Patient’s Symptoms upon Admission Leading to Present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770496"/>
            <a:ext cx="9558538" cy="376678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NM was admitted with shortness of breath, cough, diarrhea, hypokalemia and fever. </a:t>
            </a:r>
          </a:p>
          <a:p>
            <a:r>
              <a:rPr lang="en-US" dirty="0" smtClean="0"/>
              <a:t>She revealed that one of the possible causes of her diarrhea may be the fact that she had “been around a couple of people with Clostridium Difficile.” </a:t>
            </a:r>
          </a:p>
          <a:p>
            <a:r>
              <a:rPr lang="en-US" dirty="0" smtClean="0"/>
              <a:t>NM also showed symptoms of hyperlipidemia and hypertension</a:t>
            </a:r>
          </a:p>
          <a:p>
            <a:pPr lvl="1"/>
            <a:r>
              <a:rPr lang="en-US" dirty="0" smtClean="0"/>
              <a:t>High blood pressure is a complication of COPD.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</a:p>
          <a:p>
            <a:r>
              <a:rPr lang="en-US" dirty="0" smtClean="0"/>
              <a:t>Hyperglycemia is a side effect of steroid therapy for COPD. </a:t>
            </a:r>
          </a:p>
          <a:p>
            <a:pPr lvl="1"/>
            <a:r>
              <a:rPr lang="en-US" dirty="0" smtClean="0"/>
              <a:t>Steroids can increase the blood sugar making diabetes harder to control.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Findings and Interpretation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46883"/>
              </p:ext>
            </p:extLst>
          </p:nvPr>
        </p:nvGraphicFramePr>
        <p:xfrm>
          <a:off x="673100" y="2470471"/>
          <a:ext cx="11404600" cy="4260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6387084" imgH="2770787" progId="Word.Document.12">
                  <p:embed/>
                </p:oleObj>
              </mc:Choice>
              <mc:Fallback>
                <p:oleObj name="Document" r:id="rId4" imgW="6387084" imgH="2770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470471"/>
                        <a:ext cx="11404600" cy="4260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2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Medications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8053" y="2603500"/>
            <a:ext cx="4825158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Depakote ER (Valproic Acid)</a:t>
            </a:r>
          </a:p>
          <a:p>
            <a:r>
              <a:rPr lang="en-US" dirty="0" smtClean="0"/>
              <a:t>Lexapro (Escitaloprem)</a:t>
            </a:r>
          </a:p>
          <a:p>
            <a:r>
              <a:rPr lang="en-US" dirty="0" smtClean="0"/>
              <a:t>Florinef (Fludrocortison Acitate)</a:t>
            </a:r>
          </a:p>
          <a:p>
            <a:r>
              <a:rPr lang="en-US" dirty="0" smtClean="0"/>
              <a:t>Fluticasone- salmeterol</a:t>
            </a:r>
          </a:p>
          <a:p>
            <a:r>
              <a:rPr lang="en-US" dirty="0" smtClean="0"/>
              <a:t>Metronidazole Flagyl</a:t>
            </a:r>
          </a:p>
          <a:p>
            <a:r>
              <a:rPr lang="en-US" dirty="0" smtClean="0"/>
              <a:t>Insulin Lispro (Humalog)</a:t>
            </a:r>
          </a:p>
          <a:p>
            <a:r>
              <a:rPr lang="en-US" dirty="0" smtClean="0"/>
              <a:t>Misoprostal (Cytotec)</a:t>
            </a:r>
          </a:p>
          <a:p>
            <a:r>
              <a:rPr lang="en-US" dirty="0"/>
              <a:t>Monelukast (Singulair)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99012" y="2603500"/>
            <a:ext cx="4825159" cy="3416300"/>
          </a:xfrm>
        </p:spPr>
        <p:txBody>
          <a:bodyPr>
            <a:normAutofit/>
          </a:bodyPr>
          <a:lstStyle/>
          <a:p>
            <a:r>
              <a:rPr lang="en-US" dirty="0"/>
              <a:t>Pantaprazole (Protonix oral)</a:t>
            </a:r>
          </a:p>
          <a:p>
            <a:r>
              <a:rPr lang="en-US" dirty="0"/>
              <a:t>Potassium </a:t>
            </a:r>
            <a:r>
              <a:rPr lang="en-US" dirty="0" smtClean="0"/>
              <a:t>Chloride</a:t>
            </a:r>
          </a:p>
          <a:p>
            <a:r>
              <a:rPr lang="en-US" dirty="0" smtClean="0"/>
              <a:t>RisperiDONE (RisperDAL)</a:t>
            </a:r>
          </a:p>
          <a:p>
            <a:r>
              <a:rPr lang="en-US" dirty="0" smtClean="0"/>
              <a:t>Rosuvastatin (Crestor)</a:t>
            </a:r>
          </a:p>
          <a:p>
            <a:r>
              <a:rPr lang="en-US" dirty="0" smtClean="0"/>
              <a:t>NaCl</a:t>
            </a:r>
          </a:p>
          <a:p>
            <a:r>
              <a:rPr lang="en-US" dirty="0" smtClean="0"/>
              <a:t>Tolterodine</a:t>
            </a:r>
          </a:p>
          <a:p>
            <a:r>
              <a:rPr lang="en-US" dirty="0" smtClean="0"/>
              <a:t>Voriconazole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03" y="2603500"/>
            <a:ext cx="333375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4955" y="783168"/>
            <a:ext cx="8761413" cy="1109132"/>
          </a:xfrm>
        </p:spPr>
        <p:txBody>
          <a:bodyPr/>
          <a:lstStyle/>
          <a:p>
            <a:r>
              <a:rPr lang="en-US" dirty="0"/>
              <a:t>Observable Physical and Psychological Changes in Patient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 </a:t>
            </a:r>
            <a:r>
              <a:rPr lang="en-US" dirty="0"/>
              <a:t>physically looked well nourished.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did not appear to have difficulty breathing until after she spoke for a long period of </a:t>
            </a:r>
            <a:r>
              <a:rPr lang="en-US" dirty="0" smtClean="0"/>
              <a:t>time.</a:t>
            </a:r>
          </a:p>
          <a:p>
            <a:pPr lvl="1"/>
            <a:r>
              <a:rPr lang="en-US" dirty="0" smtClean="0"/>
              <a:t>She </a:t>
            </a:r>
            <a:r>
              <a:rPr lang="en-US" dirty="0"/>
              <a:t>did have a severe cough that she tried to </a:t>
            </a:r>
            <a:r>
              <a:rPr lang="en-US" dirty="0" smtClean="0"/>
              <a:t>conceal.</a:t>
            </a:r>
          </a:p>
          <a:p>
            <a:r>
              <a:rPr lang="en-US" dirty="0" smtClean="0"/>
              <a:t>NM </a:t>
            </a:r>
            <a:r>
              <a:rPr lang="en-US" dirty="0"/>
              <a:t>was a very agreeable patient for both psychological interviews.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spite of her COPD diagnosis and all of the multiple medical comorbidities that NM faced, she still presented a positive attitude and spoke openly about her faith.</a:t>
            </a:r>
          </a:p>
        </p:txBody>
      </p:sp>
    </p:spTree>
    <p:extLst>
      <p:ext uri="{BB962C8B-B14F-4D97-AF65-F5344CB8AC3E}">
        <p14:creationId xmlns:p14="http://schemas.microsoft.com/office/powerpoint/2010/main" val="25597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056" y="673099"/>
            <a:ext cx="4351023" cy="952501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95558" y="1704558"/>
            <a:ext cx="3755379" cy="429535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Patient’s Initials: NM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Primary </a:t>
            </a:r>
            <a:r>
              <a:rPr lang="en-US" b="1" dirty="0">
                <a:solidFill>
                  <a:schemeClr val="tx1"/>
                </a:solidFill>
              </a:rPr>
              <a:t>Problem </a:t>
            </a:r>
            <a:r>
              <a:rPr lang="en-US" b="1" dirty="0" smtClean="0">
                <a:solidFill>
                  <a:schemeClr val="tx1"/>
                </a:solidFill>
              </a:rPr>
              <a:t>&amp; other </a:t>
            </a:r>
            <a:r>
              <a:rPr lang="en-US" b="1" dirty="0">
                <a:solidFill>
                  <a:schemeClr val="tx1"/>
                </a:solidFill>
              </a:rPr>
              <a:t>medical conditions: 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COPD</a:t>
            </a:r>
            <a:r>
              <a:rPr lang="en-US" dirty="0"/>
              <a:t>, DM, IBS, Pneumonia, IgA </a:t>
            </a:r>
            <a:r>
              <a:rPr lang="en-US" dirty="0" smtClean="0"/>
              <a:t>deficiency</a:t>
            </a:r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Height: 160.02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Weight: 107.2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Age: </a:t>
            </a:r>
            <a:r>
              <a:rPr lang="en-US" b="1" dirty="0">
                <a:solidFill>
                  <a:schemeClr val="tx1"/>
                </a:solidFill>
              </a:rPr>
              <a:t>62 years </a:t>
            </a:r>
            <a:r>
              <a:rPr lang="en-US" b="1" dirty="0" smtClean="0">
                <a:solidFill>
                  <a:schemeClr val="tx1"/>
                </a:solidFill>
              </a:rPr>
              <a:t>old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Sex: Female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17" y="1625600"/>
            <a:ext cx="3467100" cy="4295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4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73100"/>
            <a:ext cx="2793159" cy="660400"/>
          </a:xfrm>
        </p:spPr>
        <p:txBody>
          <a:bodyPr/>
          <a:lstStyle/>
          <a:p>
            <a:r>
              <a:rPr lang="en-US" sz="3600" dirty="0" smtClean="0"/>
              <a:t>Treatment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799"/>
            <a:ext cx="5190065" cy="3860801"/>
          </a:xfrm>
        </p:spPr>
        <p:txBody>
          <a:bodyPr/>
          <a:lstStyle/>
          <a:p>
            <a:r>
              <a:rPr lang="en-US" dirty="0"/>
              <a:t>NM received a chest x ray that revealed consolidation in the left lung and midline lung level.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this was identified, she was admitted to the hospital from the Emergency room for treatment.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was started on IV steroids, IV antibiotics, flagyl and nebulizers around the clock to see how she progressed.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3" y="1549400"/>
            <a:ext cx="3759200" cy="37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83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538445" cy="1354667"/>
          </a:xfrm>
        </p:spPr>
        <p:txBody>
          <a:bodyPr/>
          <a:lstStyle/>
          <a:p>
            <a:pPr algn="ctr"/>
            <a:r>
              <a:rPr lang="en-US" dirty="0" smtClean="0"/>
              <a:t>Medical Nutrition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2415654"/>
            <a:ext cx="6083300" cy="4353446"/>
          </a:xfrm>
        </p:spPr>
        <p:txBody>
          <a:bodyPr>
            <a:normAutofit/>
          </a:bodyPr>
          <a:lstStyle/>
          <a:p>
            <a:r>
              <a:rPr lang="en-US" dirty="0" smtClean="0"/>
              <a:t>Beginning in </a:t>
            </a:r>
            <a:r>
              <a:rPr lang="en-US" dirty="0"/>
              <a:t>March 2012, </a:t>
            </a:r>
            <a:r>
              <a:rPr lang="en-US" dirty="0" smtClean="0"/>
              <a:t>NM began </a:t>
            </a:r>
            <a:r>
              <a:rPr lang="en-US" dirty="0"/>
              <a:t>intentionally losing weight by following a PCP prescribed commercial diet known as Optifast. </a:t>
            </a:r>
            <a:endParaRPr lang="en-US" dirty="0" smtClean="0"/>
          </a:p>
          <a:p>
            <a:pPr lvl="1"/>
            <a:r>
              <a:rPr lang="en-US" dirty="0" smtClean="0"/>
              <a:t>Optifast </a:t>
            </a:r>
            <a:r>
              <a:rPr lang="en-US" dirty="0"/>
              <a:t>offers shakes, protein bars and soups. 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/>
              <a:t>this regimen, NM has lost 70 pounds since March 2012.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home, NM usually sticks to her Optifast food items for breakfast, lunch and snacks between meals. </a:t>
            </a:r>
            <a:endParaRPr lang="en-US" dirty="0" smtClean="0"/>
          </a:p>
          <a:p>
            <a:r>
              <a:rPr lang="en-US" dirty="0" smtClean="0"/>
              <a:t>For dinner, </a:t>
            </a:r>
            <a:r>
              <a:rPr lang="en-US" dirty="0"/>
              <a:t>she shares a meal with her husband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He is a professional chef who is control of purchasing groceries and prepares dinner most nights.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0700" y="3162300"/>
            <a:ext cx="4737100" cy="304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43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85800"/>
            <a:ext cx="8761413" cy="994832"/>
          </a:xfrm>
        </p:spPr>
        <p:txBody>
          <a:bodyPr/>
          <a:lstStyle/>
          <a:p>
            <a:r>
              <a:rPr lang="en-US" dirty="0" smtClean="0"/>
              <a:t>Analysis of Previous Diet: 24 hour recall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98079"/>
              </p:ext>
            </p:extLst>
          </p:nvPr>
        </p:nvGraphicFramePr>
        <p:xfrm>
          <a:off x="1922508" y="1971808"/>
          <a:ext cx="8453391" cy="488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4" imgW="6371996" imgH="5971703" progId="Word.Document.12">
                  <p:embed/>
                </p:oleObj>
              </mc:Choice>
              <mc:Fallback>
                <p:oleObj name="Document" r:id="rId4" imgW="6371996" imgH="5971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2508" y="1971808"/>
                        <a:ext cx="8453391" cy="4886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8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Prescribed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13045" cy="4025900"/>
          </a:xfrm>
        </p:spPr>
        <p:txBody>
          <a:bodyPr/>
          <a:lstStyle/>
          <a:p>
            <a:r>
              <a:rPr lang="en-US" dirty="0"/>
              <a:t>NM was on steroid therapy to treat her COPD.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of the steroid therapy, NM was admitted with consistently high blood glucose levels.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this reason, doctor’s orders were given for an Average Diabetic Diet for the duration of her stay at Winter Park Memorial Hospital.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Average Diabetic Diet provides a consistent 60-75 grams of carbohydrates for each meal. </a:t>
            </a:r>
            <a:endParaRPr lang="en-US" dirty="0" smtClean="0"/>
          </a:p>
          <a:p>
            <a:pPr lvl="1"/>
            <a:r>
              <a:rPr lang="en-US" dirty="0" smtClean="0"/>
              <a:t>NM’s </a:t>
            </a:r>
            <a:r>
              <a:rPr lang="en-US" dirty="0"/>
              <a:t>diet order remained the same for her entire stay.</a:t>
            </a:r>
          </a:p>
        </p:txBody>
      </p:sp>
    </p:spTree>
    <p:extLst>
      <p:ext uri="{BB962C8B-B14F-4D97-AF65-F5344CB8AC3E}">
        <p14:creationId xmlns:p14="http://schemas.microsoft.com/office/powerpoint/2010/main" val="4252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Dietary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objective of the Average Diabetic diet is to maintain NM’s blood sugars within normal limits or as close as possible to normal levels.  </a:t>
            </a:r>
            <a:endParaRPr lang="en-US" dirty="0" smtClean="0"/>
          </a:p>
          <a:p>
            <a:pPr lvl="1"/>
            <a:r>
              <a:rPr lang="en-US" dirty="0" smtClean="0"/>
              <a:t>Steroid </a:t>
            </a:r>
            <a:r>
              <a:rPr lang="en-US" dirty="0"/>
              <a:t>therapy that NM was undergoing to treat her </a:t>
            </a:r>
            <a:r>
              <a:rPr lang="en-US" dirty="0" smtClean="0"/>
              <a:t>COPD helps keep blood sugars high </a:t>
            </a:r>
          </a:p>
          <a:p>
            <a:r>
              <a:rPr lang="en-US" dirty="0" smtClean="0"/>
              <a:t>Finger-stick </a:t>
            </a:r>
            <a:r>
              <a:rPr lang="en-US" dirty="0"/>
              <a:t>blood sugar levels referred to as “Accuchecks” ranged inconsistently from 130 to 289 as seen on the lab values table above.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541" y="3730171"/>
            <a:ext cx="2555161" cy="27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Patient’s Physical and Psychological Response to Diet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r>
              <a:rPr lang="en-US" dirty="0"/>
              <a:t>, </a:t>
            </a:r>
            <a:r>
              <a:rPr lang="en-US" dirty="0" smtClean="0"/>
              <a:t>NM followed </a:t>
            </a:r>
            <a:r>
              <a:rPr lang="en-US" dirty="0"/>
              <a:t>an eating pattern similar to that of the Average Diabetic Diet but with the addition of snacks in between meals.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denied facing vomiting or constipation while on this diet.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did admit to experiencing diarrhea and nausea upon admission to the hospital.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previously mentioned, NM believed she was exposed to Clostridium Difficile, to which she attributes to the cause of having diarrhea.</a:t>
            </a:r>
          </a:p>
        </p:txBody>
      </p:sp>
    </p:spTree>
    <p:extLst>
      <p:ext uri="{BB962C8B-B14F-4D97-AF65-F5344CB8AC3E}">
        <p14:creationId xmlns:p14="http://schemas.microsoft.com/office/powerpoint/2010/main" val="24934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nutrition-related problems with supporting evidence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COPD: Increased energy expenditure related to increased energy requirements during COPD exacerbation as evidenced by measured resting energy expenditure greater than predicted needs.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36" y="3602035"/>
            <a:ext cx="2975164" cy="30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Present Nutritional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According to the diet analysis </a:t>
            </a:r>
            <a:r>
              <a:rPr lang="en-US" dirty="0" smtClean="0"/>
              <a:t>table, </a:t>
            </a:r>
            <a:r>
              <a:rPr lang="en-US" dirty="0"/>
              <a:t>NM was meeting her increased caloric needs for COPD. 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/>
              <a:t>diarrhea subsided by day two of hospitalization. 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/>
              <a:t>lab values as those noted above in the table, there did not appear to be any indication of dehydration.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2768" y="2603500"/>
            <a:ext cx="426323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 and Protein </a:t>
            </a:r>
            <a:r>
              <a:rPr lang="en-US" dirty="0"/>
              <a:t>Guidelines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8286" y="2603500"/>
            <a:ext cx="10508343" cy="3985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Nutritional needs are often increased in COPD due to the increased work of breathing. </a:t>
            </a:r>
            <a:endParaRPr lang="en-US" dirty="0" smtClean="0"/>
          </a:p>
          <a:p>
            <a:r>
              <a:rPr lang="en-US" dirty="0" smtClean="0"/>
              <a:t>Optimal </a:t>
            </a:r>
            <a:r>
              <a:rPr lang="en-US" dirty="0"/>
              <a:t>nutritional status plays an important role in maintaining the integrity of the respiratory system and in allowing maximal participation in daily </a:t>
            </a:r>
            <a:r>
              <a:rPr lang="en-US" dirty="0" smtClean="0"/>
              <a:t>living.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Caloric </a:t>
            </a:r>
            <a:r>
              <a:rPr lang="en-US" dirty="0"/>
              <a:t>requirements for COPD </a:t>
            </a:r>
            <a:r>
              <a:rPr lang="en-US" dirty="0" smtClean="0"/>
              <a:t>individually </a:t>
            </a:r>
            <a:r>
              <a:rPr lang="en-US" dirty="0"/>
              <a:t>determined based </a:t>
            </a:r>
            <a:r>
              <a:rPr lang="en-US" dirty="0" smtClean="0"/>
              <a:t>on:</a:t>
            </a:r>
          </a:p>
          <a:p>
            <a:pPr lvl="1"/>
            <a:r>
              <a:rPr lang="en-US" dirty="0" smtClean="0"/>
              <a:t>Patient </a:t>
            </a:r>
            <a:r>
              <a:rPr lang="en-US" dirty="0"/>
              <a:t>age, weight and gender, the extent of protein energy malnutrition loss of lean body mass, current medications and other acute or chronic medical conditions. </a:t>
            </a:r>
          </a:p>
          <a:p>
            <a:r>
              <a:rPr lang="en-US" dirty="0"/>
              <a:t>The Mifflin St. Jeor equation </a:t>
            </a:r>
            <a:r>
              <a:rPr lang="en-US" dirty="0" smtClean="0"/>
              <a:t>may </a:t>
            </a:r>
            <a:r>
              <a:rPr lang="en-US" dirty="0"/>
              <a:t>underestimate the caloric </a:t>
            </a:r>
            <a:r>
              <a:rPr lang="en-US" dirty="0" smtClean="0"/>
              <a:t>requirements of patient’s with COPD </a:t>
            </a:r>
            <a:r>
              <a:rPr lang="en-US" dirty="0"/>
              <a:t>because of the caloric increase from metabolically active </a:t>
            </a:r>
            <a:r>
              <a:rPr lang="en-US" dirty="0" smtClean="0"/>
              <a:t>tissue.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compensate for this underestimation, a stress activity factor may be added according to the degree of stress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most cases the total calorie intake of the COPD patient is more important than the source from calories. </a:t>
            </a:r>
          </a:p>
        </p:txBody>
      </p:sp>
    </p:spTree>
    <p:extLst>
      <p:ext uri="{BB962C8B-B14F-4D97-AF65-F5344CB8AC3E}">
        <p14:creationId xmlns:p14="http://schemas.microsoft.com/office/powerpoint/2010/main" val="7540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89" y="2642545"/>
            <a:ext cx="9411139" cy="373979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Reason patient was chosen for case </a:t>
            </a:r>
            <a:r>
              <a:rPr lang="en-US" dirty="0" smtClean="0"/>
              <a:t>study:</a:t>
            </a:r>
          </a:p>
          <a:p>
            <a:pPr lvl="1"/>
            <a:r>
              <a:rPr lang="en-US" dirty="0" smtClean="0"/>
              <a:t>NM was chosen because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multiple complications that she </a:t>
            </a:r>
            <a:r>
              <a:rPr lang="en-US" dirty="0" smtClean="0"/>
              <a:t>faces.</a:t>
            </a:r>
          </a:p>
          <a:p>
            <a:r>
              <a:rPr lang="en-US" dirty="0"/>
              <a:t>Date the study began and ended </a:t>
            </a:r>
          </a:p>
          <a:p>
            <a:pPr lvl="1"/>
            <a:r>
              <a:rPr lang="en-US" dirty="0"/>
              <a:t>December 5, 2013 – December 6, </a:t>
            </a:r>
            <a:r>
              <a:rPr lang="en-US" dirty="0" smtClean="0"/>
              <a:t>2013</a:t>
            </a:r>
          </a:p>
          <a:p>
            <a:r>
              <a:rPr lang="en-US" dirty="0"/>
              <a:t>Focus of this </a:t>
            </a:r>
            <a:r>
              <a:rPr lang="en-US" dirty="0" smtClean="0"/>
              <a:t>study:</a:t>
            </a:r>
          </a:p>
          <a:p>
            <a:pPr lvl="1"/>
            <a:r>
              <a:rPr lang="en-US" dirty="0" smtClean="0"/>
              <a:t>Chronic </a:t>
            </a:r>
            <a:r>
              <a:rPr lang="en-US" dirty="0"/>
              <a:t>Obstructive Pulmonary </a:t>
            </a:r>
            <a:r>
              <a:rPr lang="en-US" dirty="0" smtClean="0"/>
              <a:t>Disease </a:t>
            </a:r>
            <a:r>
              <a:rPr lang="en-US" dirty="0"/>
              <a:t>(COPD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NM has other comorbidities, however, NM is </a:t>
            </a:r>
            <a:r>
              <a:rPr lang="en-US" dirty="0"/>
              <a:t>most often admitted to the hospital for exacerbation of COPD.</a:t>
            </a:r>
          </a:p>
        </p:txBody>
      </p:sp>
    </p:spTree>
    <p:extLst>
      <p:ext uri="{BB962C8B-B14F-4D97-AF65-F5344CB8AC3E}">
        <p14:creationId xmlns:p14="http://schemas.microsoft.com/office/powerpoint/2010/main" val="6361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Calorie and Protein Guidelines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maintenance 1.33 x REE or 25/35 calories per kilogram is appropriate for the needs of the COPD patient. </a:t>
            </a:r>
            <a:endParaRPr lang="en-US" dirty="0" smtClean="0"/>
          </a:p>
          <a:p>
            <a:r>
              <a:rPr lang="en-US" dirty="0" smtClean="0"/>
              <a:t>Protein </a:t>
            </a:r>
            <a:r>
              <a:rPr lang="en-US" dirty="0"/>
              <a:t>is recommended at 1.0-1.5 grams per kilogram of body weight for </a:t>
            </a:r>
            <a:r>
              <a:rPr lang="en-US" dirty="0" smtClean="0"/>
              <a:t>maintenance.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Below </a:t>
            </a:r>
            <a:r>
              <a:rPr lang="en-US" dirty="0"/>
              <a:t>is a chart of how NM’s needs were clinically calculated during her hospital admission on December 5th through the 6th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75881"/>
              </p:ext>
            </p:extLst>
          </p:nvPr>
        </p:nvGraphicFramePr>
        <p:xfrm>
          <a:off x="2102757" y="4963886"/>
          <a:ext cx="7924800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4" imgW="6387084" imgH="1198090" progId="Word.Document.12">
                  <p:embed/>
                </p:oleObj>
              </mc:Choice>
              <mc:Fallback>
                <p:oleObj name="Document" r:id="rId4" imgW="6387084" imgH="119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2757" y="4963886"/>
                        <a:ext cx="7924800" cy="160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7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1" y="571500"/>
            <a:ext cx="9893300" cy="1409700"/>
          </a:xfrm>
        </p:spPr>
        <p:txBody>
          <a:bodyPr/>
          <a:lstStyle/>
          <a:p>
            <a:r>
              <a:rPr lang="en-US" dirty="0"/>
              <a:t>Need for Alternative Feeding Methods and the Patient’s Nutrition Education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 </a:t>
            </a:r>
            <a:r>
              <a:rPr lang="en-US" dirty="0"/>
              <a:t>was in fact meeting the additional needs required for COPD, I do not believe that there was any need for alternative feedings such as tube feeding. </a:t>
            </a:r>
            <a:endParaRPr lang="en-US" dirty="0" smtClean="0"/>
          </a:p>
          <a:p>
            <a:r>
              <a:rPr lang="en-US" dirty="0" smtClean="0"/>
              <a:t>Moreover</a:t>
            </a:r>
            <a:r>
              <a:rPr lang="en-US" dirty="0"/>
              <a:t>, in explaining the prescribed diabetic diet to NM, no type of barrier to learning was identified.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6" y="4083957"/>
            <a:ext cx="3556000" cy="2558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18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5455" y="1993899"/>
            <a:ext cx="8825658" cy="1449981"/>
          </a:xfrm>
        </p:spPr>
        <p:txBody>
          <a:bodyPr/>
          <a:lstStyle/>
          <a:p>
            <a:pPr algn="ctr"/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NM expressed her motivation to continue to follow a diet similar to that of the Average Diabetic Diet upon her return home as long as her increased COPD needs were met.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was aware of the effects of steroid therapy on her blood sugar </a:t>
            </a:r>
            <a:r>
              <a:rPr lang="en-US" dirty="0" smtClean="0"/>
              <a:t>levels.</a:t>
            </a:r>
          </a:p>
          <a:p>
            <a:pPr lvl="1"/>
            <a:r>
              <a:rPr lang="en-US" dirty="0" smtClean="0"/>
              <a:t>NM </a:t>
            </a:r>
            <a:r>
              <a:rPr lang="en-US" dirty="0"/>
              <a:t>clearly verbalized her understanding on the use of steroids, their effects on increasing blood sugar levels and the importance of meal planning especially around carbohydrates.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was more of a motivating factor for her to continue monitoring her diet on discharge.</a:t>
            </a:r>
          </a:p>
        </p:txBody>
      </p:sp>
    </p:spTree>
    <p:extLst>
      <p:ext uri="{BB962C8B-B14F-4D97-AF65-F5344CB8AC3E}">
        <p14:creationId xmlns:p14="http://schemas.microsoft.com/office/powerpoint/2010/main" val="32145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6254" y="2137833"/>
            <a:ext cx="9157445" cy="1303867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this study, I learned how very serious COPD is.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was once explained to me some time ago that COPD was like a gradual suffocating in a pillow. </a:t>
            </a:r>
            <a:endParaRPr lang="en-US" dirty="0" smtClean="0"/>
          </a:p>
          <a:p>
            <a:pPr lvl="1"/>
            <a:r>
              <a:rPr lang="en-US" dirty="0" smtClean="0"/>
              <a:t>Seeing </a:t>
            </a:r>
            <a:r>
              <a:rPr lang="en-US" dirty="0"/>
              <a:t>NM experiencing shortness of breath during the interviews or when speaking to me during the interviews made me realize that even the slightest amount of energy requires oxygen. </a:t>
            </a:r>
            <a:endParaRPr lang="en-US" dirty="0" smtClean="0"/>
          </a:p>
          <a:p>
            <a:pPr lvl="1"/>
            <a:r>
              <a:rPr lang="en-US" dirty="0" smtClean="0"/>
              <a:t>Imagine </a:t>
            </a:r>
            <a:r>
              <a:rPr lang="en-US" dirty="0"/>
              <a:t>not being able to breathe to conduct the simplest activities of daily living!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addition to other medical issues as NM had, it made me realize how important nutrition energy is needed for healing.</a:t>
            </a:r>
          </a:p>
        </p:txBody>
      </p:sp>
    </p:spTree>
    <p:extLst>
      <p:ext uri="{BB962C8B-B14F-4D97-AF65-F5344CB8AC3E}">
        <p14:creationId xmlns:p14="http://schemas.microsoft.com/office/powerpoint/2010/main" val="29016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373345" cy="1303867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10148045" cy="2677648"/>
          </a:xfrm>
        </p:spPr>
        <p:txBody>
          <a:bodyPr/>
          <a:lstStyle/>
          <a:p>
            <a:pPr algn="ctr"/>
            <a:r>
              <a:rPr lang="en-US" sz="9600" dirty="0" smtClean="0"/>
              <a:t>Thank You</a:t>
            </a:r>
            <a:r>
              <a:rPr lang="en-US" sz="9600" dirty="0" smtClean="0"/>
              <a:t>!</a:t>
            </a:r>
            <a:br>
              <a:rPr lang="en-US" sz="9600" dirty="0" smtClean="0"/>
            </a:br>
            <a:r>
              <a:rPr lang="en-US" sz="9600" dirty="0" smtClean="0">
                <a:sym typeface="Wingdings" panose="05000000000000000000" pitchFamily="2" charset="2"/>
              </a:rPr>
              <a:t>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249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380343"/>
            <a:ext cx="11636829" cy="4249057"/>
          </a:xfrm>
        </p:spPr>
        <p:txBody>
          <a:bodyPr>
            <a:noAutofit/>
          </a:bodyPr>
          <a:lstStyle/>
          <a:p>
            <a:r>
              <a:rPr lang="en-US" sz="1100" dirty="0" smtClean="0"/>
              <a:t>Mahan </a:t>
            </a:r>
            <a:r>
              <a:rPr lang="en-US" sz="1100" dirty="0"/>
              <a:t>LK, Escott-Stump S, Raymond JL. Krause’s Food, Nutrition and Diet Therapy, 13th Edition, Philadelphia, Pa: Elsevier; 2012</a:t>
            </a:r>
          </a:p>
          <a:p>
            <a:r>
              <a:rPr lang="en-US" sz="1100" dirty="0" smtClean="0"/>
              <a:t>Nelms </a:t>
            </a:r>
            <a:r>
              <a:rPr lang="en-US" sz="1100" dirty="0"/>
              <a:t>M, Sucher KP, Lacey K, Roth SL. Nutrition Therapy and Pathophysiology, 2nd Edition. Cengage Learning, Inc: 2010.</a:t>
            </a:r>
          </a:p>
          <a:p>
            <a:r>
              <a:rPr lang="en-US" sz="1100" dirty="0" smtClean="0"/>
              <a:t>Chatila </a:t>
            </a:r>
            <a:r>
              <a:rPr lang="en-US" sz="1100" dirty="0"/>
              <a:t>WM, </a:t>
            </a:r>
            <a:r>
              <a:rPr lang="en-US" sz="1100" dirty="0" err="1"/>
              <a:t>Thomashow</a:t>
            </a:r>
            <a:r>
              <a:rPr lang="en-US" sz="1100" dirty="0"/>
              <a:t> BM, Make BJ. Comorbidities in Chronic Obstructive Pulmonary Disease. Journal of the American Thoracic Society. 2008 May 1; 5(4): 549-555</a:t>
            </a:r>
          </a:p>
          <a:p>
            <a:r>
              <a:rPr lang="en-US" sz="1100" dirty="0" smtClean="0"/>
              <a:t>Centers </a:t>
            </a:r>
            <a:r>
              <a:rPr lang="en-US" sz="1100" dirty="0"/>
              <a:t>for Disease Control. Chronic Obstructive Pulmonary Disease (COPD) Data and Statistics. Available at: http://www.cdc.gov/copd/data.htm. Accessed December 29, 2013.</a:t>
            </a:r>
          </a:p>
          <a:p>
            <a:r>
              <a:rPr lang="en-US" sz="1100" dirty="0" smtClean="0"/>
              <a:t>American </a:t>
            </a:r>
            <a:r>
              <a:rPr lang="en-US" sz="1100" dirty="0"/>
              <a:t>Society for Parenteral and Enteral Nutrition. Disease-Related Malnutrition and Enteral Nutrition Therapy. Available at: http://www.nutritioncare.org/index.aspx?id=5696. Accessed January 5, 2014. </a:t>
            </a:r>
          </a:p>
          <a:p>
            <a:r>
              <a:rPr lang="en-US" sz="1100" dirty="0" smtClean="0"/>
              <a:t>Mayo </a:t>
            </a:r>
            <a:r>
              <a:rPr lang="en-US" sz="1100" dirty="0"/>
              <a:t>Clinic. Disease and Conditions: COPD. Available at: http://www.mayoclinic.org/diseases-conditions/seo/basics/symptoms/con-20032017. Accessed January 8, 2014.</a:t>
            </a:r>
          </a:p>
          <a:p>
            <a:r>
              <a:rPr lang="en-US" sz="1100" dirty="0" smtClean="0"/>
              <a:t>National </a:t>
            </a:r>
            <a:r>
              <a:rPr lang="en-US" sz="1100" dirty="0"/>
              <a:t>Institutes of Health: National Heart Lung and Blood Institute. How Is COPD Treated? Available at: http://www.nhlbi.nih.gov/health/health-topics/topics/copd/treatment.html. Accessed January 8, 2014.</a:t>
            </a:r>
          </a:p>
          <a:p>
            <a:r>
              <a:rPr lang="en-US" sz="1100" dirty="0" smtClean="0"/>
              <a:t>British </a:t>
            </a:r>
            <a:r>
              <a:rPr lang="en-US" sz="1100" dirty="0"/>
              <a:t>Lung Foundation. Steroids. Available at: http://www.blf.org.uk/Page/Steroids. Accessed December 29, 2013.</a:t>
            </a:r>
          </a:p>
          <a:p>
            <a:r>
              <a:rPr lang="en-US" sz="1100" dirty="0" smtClean="0"/>
              <a:t>MedlinePlus</a:t>
            </a:r>
            <a:r>
              <a:rPr lang="en-US" sz="1100" dirty="0"/>
              <a:t>: A service of the U.S. National Library of Medicine From the National Institutes of </a:t>
            </a:r>
            <a:r>
              <a:rPr lang="en-US" sz="1100" dirty="0" smtClean="0"/>
              <a:t>Health National </a:t>
            </a:r>
            <a:r>
              <a:rPr lang="en-US" sz="1100" dirty="0"/>
              <a:t>Institutes of Health. Drugs and Supplements. Available at: http://www.nlm.nih.gov/medlineplus/druginfo/drug_Ca.html</a:t>
            </a:r>
          </a:p>
          <a:p>
            <a:r>
              <a:rPr lang="en-US" sz="1100" dirty="0" smtClean="0"/>
              <a:t>U.S</a:t>
            </a:r>
            <a:r>
              <a:rPr lang="en-US" sz="1100" dirty="0"/>
              <a:t>. National Library of Medicine. Drug Information from the National Library of Medicine. Available at: https://www.nlm.nih.gov/learn-about-drugs.html. Accessed January 8, 2014.</a:t>
            </a:r>
          </a:p>
          <a:p>
            <a:r>
              <a:rPr lang="en-US" sz="1100" dirty="0" smtClean="0"/>
              <a:t>Optifast</a:t>
            </a:r>
            <a:r>
              <a:rPr lang="en-US" sz="1100" dirty="0"/>
              <a:t>. Product Information. Available at: http://www.optifast.com/Pages/index.aspx. Accessed </a:t>
            </a:r>
            <a:r>
              <a:rPr lang="en-US" sz="1100" dirty="0" smtClean="0"/>
              <a:t>January </a:t>
            </a:r>
            <a:r>
              <a:rPr lang="en-US" sz="1100" dirty="0"/>
              <a:t>7, </a:t>
            </a:r>
            <a:r>
              <a:rPr lang="en-US" sz="1100" dirty="0" smtClean="0"/>
              <a:t>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4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365829"/>
            <a:ext cx="10861451" cy="4354285"/>
          </a:xfrm>
        </p:spPr>
        <p:txBody>
          <a:bodyPr>
            <a:noAutofit/>
          </a:bodyPr>
          <a:lstStyle/>
          <a:p>
            <a:r>
              <a:rPr lang="en-US" sz="1200" dirty="0" smtClean="0"/>
              <a:t>http</a:t>
            </a:r>
            <a:r>
              <a:rPr lang="en-US" sz="1200" dirty="0"/>
              <a:t>://sciencelife.uchospitals.edu/2013/05/07/qa-dr-christopher-wigfield-on-the-future-of-lung-transplantation</a:t>
            </a:r>
            <a:r>
              <a:rPr lang="en-US" sz="1200" dirty="0" smtClean="0"/>
              <a:t>/</a:t>
            </a:r>
          </a:p>
          <a:p>
            <a:r>
              <a:rPr lang="en-US" sz="1200" dirty="0"/>
              <a:t>http://www.guidantwealth.com/Goal-early-retirement.html</a:t>
            </a:r>
          </a:p>
          <a:p>
            <a:pPr marL="342900" lvl="1" indent="-342900"/>
            <a:r>
              <a:rPr lang="en-US" sz="1200" dirty="0"/>
              <a:t>http://www.recessionista.com</a:t>
            </a:r>
            <a:endParaRPr lang="en-US" sz="1200" dirty="0" smtClean="0"/>
          </a:p>
          <a:p>
            <a:pPr marL="342900" lvl="1" indent="-342900"/>
            <a:r>
              <a:rPr lang="en-US" sz="1200" dirty="0"/>
              <a:t>http://www.everydayhealth.com </a:t>
            </a:r>
            <a:endParaRPr lang="en-US" sz="1200" dirty="0" smtClean="0"/>
          </a:p>
          <a:p>
            <a:pPr marL="342900" lvl="1" indent="-342900"/>
            <a:r>
              <a:rPr lang="en-US" sz="1200" dirty="0"/>
              <a:t>https://www.spiriva.com/?sc=SPRACQWEBPGOGBS1105034&amp;utm_source=google&amp;utm_medium=cpc&amp;utm_term=spiriva&amp;utm_campaign=Branded&amp;MTD=2&amp;ENG=1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://www.nlm.nih.gov/medlineplus/ency/imagepages/19376.htm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www.cdc.gov/copd/data.htm</a:t>
            </a:r>
          </a:p>
          <a:p>
            <a:r>
              <a:rPr lang="en-US" sz="1200" dirty="0"/>
              <a:t>http://www.www.kingcounty.gov</a:t>
            </a:r>
            <a:endParaRPr lang="en-US" sz="1200" dirty="0" smtClean="0"/>
          </a:p>
          <a:p>
            <a:pPr marL="342900" lvl="1" indent="-342900"/>
            <a:r>
              <a:rPr lang="en-US" sz="1200" dirty="0"/>
              <a:t>http://www.www.anactivelife.com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www.optifast.com/Pages/index.aspx</a:t>
            </a:r>
          </a:p>
          <a:p>
            <a:r>
              <a:rPr lang="en-US" sz="1200" dirty="0" smtClean="0"/>
              <a:t>www.fairmed.at</a:t>
            </a:r>
          </a:p>
          <a:p>
            <a:r>
              <a:rPr lang="en-US" sz="1200" dirty="0" smtClean="0"/>
              <a:t>www. Eatright.org</a:t>
            </a:r>
          </a:p>
          <a:p>
            <a:r>
              <a:rPr lang="en-US" sz="1200" dirty="0"/>
              <a:t>http://www.alltheweigh.com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922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457" y="2743200"/>
            <a:ext cx="5335256" cy="3848669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NM is a Christian woman who lives at home with her husband and pet parakeet. </a:t>
            </a:r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is currently on Medicare. </a:t>
            </a:r>
            <a:endParaRPr lang="en-US" dirty="0" smtClean="0"/>
          </a:p>
          <a:p>
            <a:pPr lvl="1"/>
            <a:r>
              <a:rPr lang="en-US" dirty="0" smtClean="0"/>
              <a:t>Retired </a:t>
            </a:r>
            <a:r>
              <a:rPr lang="en-US" dirty="0"/>
              <a:t>RN. 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/>
              <a:t>three children are all adults and live within the region.  </a:t>
            </a:r>
            <a:endParaRPr lang="en-US" dirty="0" smtClean="0"/>
          </a:p>
          <a:p>
            <a:r>
              <a:rPr lang="en-US" dirty="0" smtClean="0"/>
              <a:t>NM </a:t>
            </a:r>
            <a:r>
              <a:rPr lang="en-US" dirty="0"/>
              <a:t>is a former smoker </a:t>
            </a:r>
            <a:endParaRPr lang="en-US" dirty="0" smtClean="0"/>
          </a:p>
          <a:p>
            <a:pPr lvl="1"/>
            <a:r>
              <a:rPr lang="en-US" dirty="0" smtClean="0"/>
              <a:t>Medical </a:t>
            </a:r>
            <a:r>
              <a:rPr lang="en-US" dirty="0"/>
              <a:t>records indicate that she does not smoke or drink alcohol anymore.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8713" y="2953811"/>
            <a:ext cx="4824412" cy="271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5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Anatomy and Physiology of Applicable Body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53" y="2691829"/>
            <a:ext cx="10921429" cy="403774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COPD is characterized by slow, progressive obstruction of the airways. </a:t>
            </a:r>
          </a:p>
          <a:p>
            <a:r>
              <a:rPr lang="en-US" dirty="0" smtClean="0"/>
              <a:t>There are two physical conditions that make up COPD. </a:t>
            </a:r>
          </a:p>
          <a:p>
            <a:pPr lvl="1"/>
            <a:r>
              <a:rPr lang="en-US" dirty="0" smtClean="0"/>
              <a:t>Emphysema </a:t>
            </a:r>
          </a:p>
          <a:p>
            <a:pPr lvl="2"/>
            <a:r>
              <a:rPr lang="en-US" dirty="0" smtClean="0"/>
              <a:t>Characterized by abnormal, permanent enlargement and destruction of the alveoli</a:t>
            </a:r>
          </a:p>
          <a:p>
            <a:pPr lvl="1"/>
            <a:r>
              <a:rPr lang="en-US" dirty="0" smtClean="0"/>
              <a:t>Chronic Bronchitis</a:t>
            </a:r>
          </a:p>
          <a:p>
            <a:pPr lvl="2"/>
            <a:r>
              <a:rPr lang="en-US" dirty="0" smtClean="0"/>
              <a:t>A progressive cough with inflammation of bronchi and other lung changes  </a:t>
            </a:r>
          </a:p>
          <a:p>
            <a:r>
              <a:rPr lang="en-US" dirty="0" smtClean="0"/>
              <a:t>Frequently, both illnesses coexist as part of this disorder. </a:t>
            </a:r>
          </a:p>
          <a:p>
            <a:r>
              <a:rPr lang="en-US" dirty="0" smtClean="0"/>
              <a:t>In both cases, the disease limits the airflow </a:t>
            </a:r>
            <a:r>
              <a:rPr lang="en-US" baseline="30000" dirty="0" smtClean="0"/>
              <a:t>1&amp;2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413534"/>
          </a:xfrm>
        </p:spPr>
        <p:txBody>
          <a:bodyPr/>
          <a:lstStyle/>
          <a:p>
            <a:r>
              <a:rPr lang="en-US" sz="4800" dirty="0" smtClean="0"/>
              <a:t>COPD</a:t>
            </a:r>
            <a:endParaRPr lang="en-US" sz="4800" dirty="0"/>
          </a:p>
        </p:txBody>
      </p:sp>
      <p:pic>
        <p:nvPicPr>
          <p:cNvPr id="4" name="Content Placeholder 3" descr="http://www.earthtimes.org/newsimage/tai-chi-therapy-copd_298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762" y="477390"/>
            <a:ext cx="6472719" cy="578370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73151" y="2958957"/>
            <a:ext cx="3547533" cy="29020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32754" y="2298699"/>
            <a:ext cx="9932145" cy="1168401"/>
          </a:xfrm>
        </p:spPr>
        <p:txBody>
          <a:bodyPr/>
          <a:lstStyle/>
          <a:p>
            <a:pPr algn="ctr"/>
            <a:r>
              <a:rPr lang="en-US" dirty="0" smtClean="0"/>
              <a:t>Past Medical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65797"/>
            <a:ext cx="10563286" cy="389390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NM initially received the diagnosis of COPD in 1997. </a:t>
            </a:r>
          </a:p>
          <a:p>
            <a:r>
              <a:rPr lang="en-US" dirty="0" smtClean="0"/>
              <a:t>American Thoracic Society states comorbidities such as cardiac disease, diabetes mellitus, hypertension, and psychological disorders are commonly reported in patients with COPD, but with great variability in reported prevalence.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75" y="3899195"/>
            <a:ext cx="3288360" cy="24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2279177"/>
            <a:ext cx="10836322" cy="418326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Pneumonia</a:t>
            </a:r>
          </a:p>
          <a:p>
            <a:pPr lvl="1"/>
            <a:r>
              <a:rPr lang="en-US" dirty="0" smtClean="0"/>
              <a:t>NM </a:t>
            </a:r>
            <a:r>
              <a:rPr lang="en-US" dirty="0"/>
              <a:t>has been hospitalized six times within the past year for episodes of pneumonia. </a:t>
            </a:r>
          </a:p>
          <a:p>
            <a:pPr lvl="1"/>
            <a:r>
              <a:rPr lang="en-US" dirty="0" smtClean="0"/>
              <a:t>COPD </a:t>
            </a:r>
            <a:r>
              <a:rPr lang="en-US" dirty="0"/>
              <a:t>is more frequently associated with pneumonia. </a:t>
            </a:r>
          </a:p>
          <a:p>
            <a:pPr lvl="1"/>
            <a:r>
              <a:rPr lang="en-US" dirty="0"/>
              <a:t>Corticosteroids are standard of care for acute exacerbations of COPD, but their role in the management of patients with COPD with pneumonia is less defined. 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Diabetes Mellitus. </a:t>
            </a:r>
          </a:p>
          <a:p>
            <a:pPr lvl="1"/>
            <a:r>
              <a:rPr lang="en-US" dirty="0" smtClean="0"/>
              <a:t>The evidence for an interaction between diabetes and COPD is supported by studies that demonstrate reduced lung function as a risk factor for the development of diabetes. </a:t>
            </a:r>
          </a:p>
          <a:p>
            <a:pPr lvl="1"/>
            <a:r>
              <a:rPr lang="en-US" dirty="0" smtClean="0"/>
              <a:t>Smoking has been established as a risk factor for both COPD and Diabetes Mellitus. 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Gastro-esophageal reflux disease (GERD). </a:t>
            </a:r>
          </a:p>
          <a:p>
            <a:pPr lvl="1"/>
            <a:r>
              <a:rPr lang="en-US" dirty="0" smtClean="0"/>
              <a:t>An increased prevalence of GERD has been reported in patients with COPD. A study of 421 patients with severe COPD using 24-hour esophageal pH monitoring showed that 62% had pathological GERD, and 58% of the patients reported no symptoms of GERD.</a:t>
            </a:r>
            <a:r>
              <a:rPr lang="en-US" baseline="30000" dirty="0" smtClean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591</TotalTime>
  <Words>2197</Words>
  <Application>Microsoft Office PowerPoint</Application>
  <PresentationFormat>Widescreen</PresentationFormat>
  <Paragraphs>205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Wingdings</vt:lpstr>
      <vt:lpstr>Wingdings 3</vt:lpstr>
      <vt:lpstr>Ion Boardroom</vt:lpstr>
      <vt:lpstr>Document</vt:lpstr>
      <vt:lpstr>Major Case Study: COPD</vt:lpstr>
      <vt:lpstr>Introduction</vt:lpstr>
      <vt:lpstr>Introduction</vt:lpstr>
      <vt:lpstr>Social History</vt:lpstr>
      <vt:lpstr>Normal Anatomy and Physiology of Applicable Body Functions</vt:lpstr>
      <vt:lpstr>COPD</vt:lpstr>
      <vt:lpstr>Past Medical History</vt:lpstr>
      <vt:lpstr>Past Medical History</vt:lpstr>
      <vt:lpstr>Past Medical History</vt:lpstr>
      <vt:lpstr>Past Medical History</vt:lpstr>
      <vt:lpstr> Present Medical Status  and Treatment </vt:lpstr>
      <vt:lpstr>Theoretical Discussion of Disease Condition</vt:lpstr>
      <vt:lpstr>Theoretical Discussion of Disease Condition</vt:lpstr>
      <vt:lpstr>PowerPoint Presentation</vt:lpstr>
      <vt:lpstr>Usual Treatment of the Condition</vt:lpstr>
      <vt:lpstr>Patient’s Symptoms upon Admission Leading to Present Diagnosis</vt:lpstr>
      <vt:lpstr>Laboratory Findings and Interpretation</vt:lpstr>
      <vt:lpstr>Current Medications</vt:lpstr>
      <vt:lpstr>Observable Physical and Psychological Changes in Patient</vt:lpstr>
      <vt:lpstr>Treatment</vt:lpstr>
      <vt:lpstr>Medical Nutrition Therapy</vt:lpstr>
      <vt:lpstr>Nutrition History</vt:lpstr>
      <vt:lpstr>Analysis of Previous Diet: 24 hour recall</vt:lpstr>
      <vt:lpstr>Current Prescribed Diet</vt:lpstr>
      <vt:lpstr>Objectives of Dietary Treatment</vt:lpstr>
      <vt:lpstr>Patient’s Physical and Psychological Response to Diet </vt:lpstr>
      <vt:lpstr>List nutrition-related problems with supporting evidence</vt:lpstr>
      <vt:lpstr>Evaluation of Present Nutritional Status</vt:lpstr>
      <vt:lpstr>Calorie and Protein Guidelines</vt:lpstr>
      <vt:lpstr>Calorie and Protein Guidelines</vt:lpstr>
      <vt:lpstr>Need for Alternative Feeding Methods and the Patient’s Nutrition Education Process</vt:lpstr>
      <vt:lpstr>Prognosis</vt:lpstr>
      <vt:lpstr>Prognosis</vt:lpstr>
      <vt:lpstr>Summary</vt:lpstr>
      <vt:lpstr>Summary</vt:lpstr>
      <vt:lpstr>Questions?</vt:lpstr>
      <vt:lpstr>Thank You! </vt:lpstr>
      <vt:lpstr>References</vt:lpstr>
      <vt:lpstr>References: 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Case Study: COPD</dc:title>
  <dc:creator>Margaret PC</dc:creator>
  <cp:lastModifiedBy>Emily</cp:lastModifiedBy>
  <cp:revision>46</cp:revision>
  <dcterms:created xsi:type="dcterms:W3CDTF">2014-01-19T16:44:24Z</dcterms:created>
  <dcterms:modified xsi:type="dcterms:W3CDTF">2014-01-22T13:16:08Z</dcterms:modified>
</cp:coreProperties>
</file>